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Montserrat Bold" charset="1" panose="00000800000000000000"/>
      <p:regular r:id="rId32"/>
    </p:embeddedFont>
    <p:embeddedFont>
      <p:font typeface="Montserrat" charset="1" panose="00000500000000000000"/>
      <p:regular r:id="rId33"/>
    </p:embeddedFont>
    <p:embeddedFont>
      <p:font typeface="Montserrat Semi-Bold" charset="1" panose="00000700000000000000"/>
      <p:regular r:id="rId34"/>
    </p:embeddedFont>
    <p:embeddedFont>
      <p:font typeface="Montserrat Medium" charset="1" panose="00000600000000000000"/>
      <p:regular r:id="rId35"/>
    </p:embeddedFont>
    <p:embeddedFont>
      <p:font typeface="Montserrat Ultra-Bold" charset="1" panose="000009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dcObH1Ek.mp4>
</file>

<file path=ppt/media/image1.png>
</file>

<file path=ppt/media/image10.sv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4.jpeg" Type="http://schemas.openxmlformats.org/officeDocument/2006/relationships/image"/><Relationship Id="rId6" Target="../media/image25.jpeg" Type="http://schemas.openxmlformats.org/officeDocument/2006/relationships/image"/><Relationship Id="rId7" Target="../media/image2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Relationship Id="rId7" Target="../media/image3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png" Type="http://schemas.openxmlformats.org/officeDocument/2006/relationships/image"/><Relationship Id="rId4" Target="../media/image37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38.png" Type="http://schemas.openxmlformats.org/officeDocument/2006/relationships/image"/><Relationship Id="rId6" Target="../media/image3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40.png" Type="http://schemas.openxmlformats.org/officeDocument/2006/relationships/image"/><Relationship Id="rId6" Target="../media/image4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42.png" Type="http://schemas.openxmlformats.org/officeDocument/2006/relationships/image"/><Relationship Id="rId6" Target="../media/image43.png" Type="http://schemas.openxmlformats.org/officeDocument/2006/relationships/image"/><Relationship Id="rId7" Target="../media/image4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45.png" Type="http://schemas.openxmlformats.org/officeDocument/2006/relationships/image"/><Relationship Id="rId6" Target="../media/image46.png" Type="http://schemas.openxmlformats.org/officeDocument/2006/relationships/image"/><Relationship Id="rId7" Target="../media/image47.png" Type="http://schemas.openxmlformats.org/officeDocument/2006/relationships/image"/><Relationship Id="rId8" Target="../media/image48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49.png" Type="http://schemas.openxmlformats.org/officeDocument/2006/relationships/image"/><Relationship Id="rId6" Target="../media/image50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jpeg" Type="http://schemas.openxmlformats.org/officeDocument/2006/relationships/image"/><Relationship Id="rId3" Target="../media/VAGdcObH1Ek.mp4" Type="http://schemas.openxmlformats.org/officeDocument/2006/relationships/video"/><Relationship Id="rId4" Target="../media/VAGdcObH1Ek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Relationship Id="rId6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svg" Type="http://schemas.openxmlformats.org/officeDocument/2006/relationships/image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52144" y="-2637138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3" y="0"/>
                </a:lnTo>
                <a:lnTo>
                  <a:pt x="9892893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08829" y="1698160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2" y="0"/>
                </a:lnTo>
                <a:lnTo>
                  <a:pt x="9892892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938380" y="-62120"/>
            <a:ext cx="10411239" cy="1041123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60" y="8888877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109158" y="739206"/>
            <a:ext cx="430853" cy="215426"/>
          </a:xfrm>
          <a:custGeom>
            <a:avLst/>
            <a:gdLst/>
            <a:ahLst/>
            <a:cxnLst/>
            <a:rect r="r" b="b" t="t" l="l"/>
            <a:pathLst>
              <a:path h="215426" w="430853">
                <a:moveTo>
                  <a:pt x="0" y="0"/>
                </a:moveTo>
                <a:lnTo>
                  <a:pt x="430853" y="0"/>
                </a:lnTo>
                <a:lnTo>
                  <a:pt x="430853" y="215427"/>
                </a:lnTo>
                <a:lnTo>
                  <a:pt x="0" y="2154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86279" y="4114750"/>
            <a:ext cx="14715442" cy="3067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40"/>
              </a:lnSpc>
            </a:pPr>
            <a:r>
              <a:rPr lang="en-US" sz="67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ITCS-GP-GRAD 1</a:t>
            </a:r>
          </a:p>
          <a:p>
            <a:pPr algn="ctr">
              <a:lnSpc>
                <a:spcPts val="8040"/>
              </a:lnSpc>
            </a:pPr>
            <a:r>
              <a:rPr lang="en-US" sz="67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FinFlow: Your Daily Financial Buddy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4786" y="692297"/>
            <a:ext cx="6910589" cy="28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474540"/>
            <a:ext cx="4756684" cy="31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Supervisors: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238783"/>
            <a:ext cx="4756684" cy="29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Dr. Ahmed Fathy ElNokrashy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65658" y="8474540"/>
            <a:ext cx="4756684" cy="31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Presented By: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65658" y="8912690"/>
            <a:ext cx="2247394" cy="882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Omar ElSayed</a:t>
            </a:r>
          </a:p>
          <a:p>
            <a:pPr algn="l"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Arwa Nader</a:t>
            </a:r>
          </a:p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Mahmoud Youssef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36877" y="8912690"/>
            <a:ext cx="2542223" cy="882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Mohamed Ashraf</a:t>
            </a:r>
          </a:p>
          <a:p>
            <a:pPr algn="l"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Amr Nabil</a:t>
            </a:r>
          </a:p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Khaled Mohamed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863638" y="3746453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6147486" y="7049504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2"/>
                </a:lnTo>
                <a:lnTo>
                  <a:pt x="0" y="7891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008931" y="4023331"/>
            <a:ext cx="5177351" cy="517735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306299" y="1608500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2"/>
                </a:lnTo>
                <a:lnTo>
                  <a:pt x="0" y="8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88961" y="1608500"/>
            <a:ext cx="1272598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Scope: Features &amp; Functionality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06258" y="3201203"/>
            <a:ext cx="10825304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Expense Tracking: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Provide users with an intuitive platform to track daily expenses manually or through automated methods.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06258" y="4478581"/>
            <a:ext cx="11765925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Category Management: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Enable users to set and monitor monthly or weekly budgets for specific categories.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06258" y="5755959"/>
            <a:ext cx="10097502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Frequent Notifications: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Alert users when their expenses exceed budget limits or when unusual spending patterns are detected.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06258" y="7030454"/>
            <a:ext cx="12096244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Investment Recommendation: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Provide AI-driven suggestions for investments based on user financial data.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863638" y="3746453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4810763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008931" y="4023331"/>
            <a:ext cx="5177351" cy="517735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306299" y="1608500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2"/>
                </a:lnTo>
                <a:lnTo>
                  <a:pt x="0" y="8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88961" y="1608500"/>
            <a:ext cx="1272598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Scope: User Modes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06258" y="3677453"/>
            <a:ext cx="10825304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Individual Mode: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Designed for personal use, focusing on daily expense tracking and budget management.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06258" y="4954831"/>
            <a:ext cx="11765925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Small Business Mode: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Enables small businesses to track operational expenses and optimize budgets.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06258" y="6232209"/>
            <a:ext cx="10705814" cy="7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Financial Advisor Mode: </a:t>
            </a: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Provides tools for financial advisors to monitor client expenses and offer personalized recommendations.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863638" y="3746453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4810763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008931" y="4023331"/>
            <a:ext cx="5177351" cy="517735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306299" y="1608500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2"/>
                </a:lnTo>
                <a:lnTo>
                  <a:pt x="0" y="8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705908" y="3607288"/>
            <a:ext cx="2769858" cy="276985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5046" t="0" r="-25046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759071" y="3607288"/>
            <a:ext cx="2769858" cy="276985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683223" y="3607288"/>
            <a:ext cx="2769858" cy="276985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20192" t="0" r="-29901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788961" y="1608500"/>
            <a:ext cx="1272598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FinFlow External Interaction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83530" y="6846918"/>
            <a:ext cx="4614614" cy="1288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0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Investment Market Data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 providing real-time data and updates on investment opportunities and market changes.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89348" y="6846918"/>
            <a:ext cx="4109305" cy="965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0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Authentication Services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 external login or social login using Google, Apple, etc.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93977" y="6846918"/>
            <a:ext cx="4348350" cy="9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0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Notification Services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Used to send alerts, reminders, and confirmations to users.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569720"/>
            <a:ext cx="11728439" cy="12820287"/>
          </a:xfrm>
          <a:custGeom>
            <a:avLst/>
            <a:gdLst/>
            <a:ahLst/>
            <a:cxnLst/>
            <a:rect r="r" b="b" t="t" l="l"/>
            <a:pathLst>
              <a:path h="12820287" w="11728439">
                <a:moveTo>
                  <a:pt x="0" y="0"/>
                </a:moveTo>
                <a:lnTo>
                  <a:pt x="11728439" y="0"/>
                </a:lnTo>
                <a:lnTo>
                  <a:pt x="11728439" y="12820287"/>
                </a:lnTo>
                <a:lnTo>
                  <a:pt x="0" y="12820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05" r="0" b="-190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17853" y="0"/>
            <a:ext cx="10292734" cy="10292734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2032692" y="2272226"/>
          <a:ext cx="14222616" cy="5742549"/>
        </p:xfrm>
        <a:graphic>
          <a:graphicData uri="http://schemas.openxmlformats.org/drawingml/2006/table">
            <a:tbl>
              <a:tblPr/>
              <a:tblGrid>
                <a:gridCol w="7111308"/>
                <a:gridCol w="7111308"/>
              </a:tblGrid>
              <a:tr h="9204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50"/>
                        </a:lnSpc>
                        <a:defRPr/>
                      </a:pPr>
                      <a:r>
                        <a:rPr lang="en-US" sz="2321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Functional Requirements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50"/>
                        </a:lnSpc>
                        <a:defRPr/>
                      </a:pPr>
                      <a:r>
                        <a:rPr lang="en-US" sz="2321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Non-Functional Requirements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D"/>
                    </a:solidFill>
                  </a:tcPr>
                </a:tc>
              </a:tr>
              <a:tr h="9204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user should be able to create an account and authenticate with secure credentials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Security: </a:t>
                      </a: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All data must be encrypted at the database level and in transferring the data using HTTPS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</a:tr>
              <a:tr h="9204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user should be able to add financial data using</a:t>
                      </a:r>
                      <a:endParaRPr lang="en-US" sz="1100"/>
                    </a:p>
                    <a:p>
                      <a:pPr algn="ctr">
                        <a:lnSpc>
                          <a:spcPts val="2550"/>
                        </a:lnSpc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multiple methods</a:t>
                      </a:r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Performance: </a:t>
                      </a: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 dashboard pages should load within 2 seconds under normal usage.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</a:tr>
              <a:tr h="9204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system shall display a dashboard with up-to-date summaries of expenses, income, and savings goals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Portability: </a:t>
                      </a: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system shall run on major</a:t>
                      </a:r>
                      <a:endParaRPr lang="en-US" sz="1100"/>
                    </a:p>
                    <a:p>
                      <a:pPr algn="ctr">
                        <a:lnSpc>
                          <a:spcPts val="2550"/>
                        </a:lnSpc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operating systems like Android and IOS</a:t>
                      </a:r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</a:tr>
              <a:tr h="10303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system shall integrate with external market</a:t>
                      </a:r>
                      <a:endParaRPr lang="en-US" sz="1100"/>
                    </a:p>
                    <a:p>
                      <a:pPr algn="ctr">
                        <a:lnSpc>
                          <a:spcPts val="2550"/>
                        </a:lnSpc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data APIs to offer basic investment or savings recommendations.</a:t>
                      </a:r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</a:tr>
              <a:tr h="10303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system shall send notifications for</a:t>
                      </a:r>
                      <a:endParaRPr lang="en-US" sz="1100"/>
                    </a:p>
                    <a:p>
                      <a:pPr algn="ctr">
                        <a:lnSpc>
                          <a:spcPts val="2550"/>
                        </a:lnSpc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nearing budget limits, bill reminders, etc..</a:t>
                      </a:r>
                    </a:p>
                    <a:p>
                      <a:pPr algn="ctr">
                        <a:lnSpc>
                          <a:spcPts val="2550"/>
                        </a:lnSpc>
                      </a:pPr>
                      <a:r>
                        <a:rPr lang="en-US" sz="182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via email, SMS, or push notifications</a:t>
                      </a:r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5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124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2C2C"/>
                    </a:solidFill>
                  </a:tcPr>
                </a:tc>
              </a:tr>
            </a:tbl>
          </a:graphicData>
        </a:graphic>
      </p:graphicFrame>
      <p:sp>
        <p:nvSpPr>
          <p:cNvPr name="AutoShape 7" id="7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863638" y="3746453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4810763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008931" y="4023331"/>
            <a:ext cx="5177351" cy="517735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306299" y="1608500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2"/>
                </a:lnTo>
                <a:lnTo>
                  <a:pt x="0" y="8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282700" y="2729351"/>
            <a:ext cx="4211320" cy="421132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2282" y="0"/>
                  </a:moveTo>
                  <a:lnTo>
                    <a:pt x="770518" y="0"/>
                  </a:lnTo>
                  <a:cubicBezTo>
                    <a:pt x="781732" y="0"/>
                    <a:pt x="792486" y="4455"/>
                    <a:pt x="800416" y="12384"/>
                  </a:cubicBezTo>
                  <a:cubicBezTo>
                    <a:pt x="808345" y="20314"/>
                    <a:pt x="812800" y="31068"/>
                    <a:pt x="812800" y="42282"/>
                  </a:cubicBezTo>
                  <a:lnTo>
                    <a:pt x="812800" y="770518"/>
                  </a:lnTo>
                  <a:cubicBezTo>
                    <a:pt x="812800" y="781732"/>
                    <a:pt x="808345" y="792486"/>
                    <a:pt x="800416" y="800416"/>
                  </a:cubicBezTo>
                  <a:cubicBezTo>
                    <a:pt x="792486" y="808345"/>
                    <a:pt x="781732" y="812800"/>
                    <a:pt x="770518" y="812800"/>
                  </a:cubicBezTo>
                  <a:lnTo>
                    <a:pt x="42282" y="812800"/>
                  </a:lnTo>
                  <a:cubicBezTo>
                    <a:pt x="31068" y="812800"/>
                    <a:pt x="20314" y="808345"/>
                    <a:pt x="12384" y="800416"/>
                  </a:cubicBezTo>
                  <a:cubicBezTo>
                    <a:pt x="4455" y="792486"/>
                    <a:pt x="0" y="781732"/>
                    <a:pt x="0" y="770518"/>
                  </a:cubicBezTo>
                  <a:lnTo>
                    <a:pt x="0" y="42282"/>
                  </a:lnTo>
                  <a:cubicBezTo>
                    <a:pt x="0" y="31068"/>
                    <a:pt x="4455" y="20314"/>
                    <a:pt x="12384" y="12384"/>
                  </a:cubicBezTo>
                  <a:cubicBezTo>
                    <a:pt x="20314" y="4455"/>
                    <a:pt x="31068" y="0"/>
                    <a:pt x="42282" y="0"/>
                  </a:cubicBezTo>
                  <a:close/>
                </a:path>
              </a:pathLst>
            </a:custGeom>
            <a:blipFill>
              <a:blip r:embed="rId5"/>
              <a:stretch>
                <a:fillRect l="-3754" t="0" r="-17248" b="-7239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895465" y="2729351"/>
            <a:ext cx="4497070" cy="4211320"/>
            <a:chOff x="0" y="0"/>
            <a:chExt cx="696714" cy="6524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6714" cy="652444"/>
            </a:xfrm>
            <a:custGeom>
              <a:avLst/>
              <a:gdLst/>
              <a:ahLst/>
              <a:cxnLst/>
              <a:rect r="r" b="b" t="t" l="l"/>
              <a:pathLst>
                <a:path h="652444" w="696714">
                  <a:moveTo>
                    <a:pt x="39596" y="0"/>
                  </a:moveTo>
                  <a:lnTo>
                    <a:pt x="657118" y="0"/>
                  </a:lnTo>
                  <a:cubicBezTo>
                    <a:pt x="667620" y="0"/>
                    <a:pt x="677691" y="4172"/>
                    <a:pt x="685117" y="11597"/>
                  </a:cubicBezTo>
                  <a:cubicBezTo>
                    <a:pt x="692542" y="19023"/>
                    <a:pt x="696714" y="29094"/>
                    <a:pt x="696714" y="39596"/>
                  </a:cubicBezTo>
                  <a:lnTo>
                    <a:pt x="696714" y="612848"/>
                  </a:lnTo>
                  <a:cubicBezTo>
                    <a:pt x="696714" y="623349"/>
                    <a:pt x="692542" y="633421"/>
                    <a:pt x="685117" y="640846"/>
                  </a:cubicBezTo>
                  <a:cubicBezTo>
                    <a:pt x="677691" y="648272"/>
                    <a:pt x="667620" y="652444"/>
                    <a:pt x="657118" y="652444"/>
                  </a:cubicBezTo>
                  <a:lnTo>
                    <a:pt x="39596" y="652444"/>
                  </a:lnTo>
                  <a:cubicBezTo>
                    <a:pt x="29094" y="652444"/>
                    <a:pt x="19023" y="648272"/>
                    <a:pt x="11597" y="640846"/>
                  </a:cubicBezTo>
                  <a:cubicBezTo>
                    <a:pt x="4172" y="633421"/>
                    <a:pt x="0" y="623349"/>
                    <a:pt x="0" y="612848"/>
                  </a:cubicBezTo>
                  <a:lnTo>
                    <a:pt x="0" y="39596"/>
                  </a:lnTo>
                  <a:cubicBezTo>
                    <a:pt x="0" y="29094"/>
                    <a:pt x="4172" y="19023"/>
                    <a:pt x="11597" y="11597"/>
                  </a:cubicBezTo>
                  <a:cubicBezTo>
                    <a:pt x="19023" y="4172"/>
                    <a:pt x="29094" y="0"/>
                    <a:pt x="39596" y="0"/>
                  </a:cubicBezTo>
                  <a:close/>
                </a:path>
              </a:pathLst>
            </a:custGeom>
            <a:blipFill>
              <a:blip r:embed="rId6"/>
              <a:stretch>
                <a:fillRect l="-12028" t="0" r="-14974" b="-9344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651105" y="2729351"/>
            <a:ext cx="4497070" cy="4211320"/>
            <a:chOff x="0" y="0"/>
            <a:chExt cx="696714" cy="65244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6714" cy="652444"/>
            </a:xfrm>
            <a:custGeom>
              <a:avLst/>
              <a:gdLst/>
              <a:ahLst/>
              <a:cxnLst/>
              <a:rect r="r" b="b" t="t" l="l"/>
              <a:pathLst>
                <a:path h="652444" w="696714">
                  <a:moveTo>
                    <a:pt x="39596" y="0"/>
                  </a:moveTo>
                  <a:lnTo>
                    <a:pt x="657118" y="0"/>
                  </a:lnTo>
                  <a:cubicBezTo>
                    <a:pt x="667620" y="0"/>
                    <a:pt x="677691" y="4172"/>
                    <a:pt x="685117" y="11597"/>
                  </a:cubicBezTo>
                  <a:cubicBezTo>
                    <a:pt x="692542" y="19023"/>
                    <a:pt x="696714" y="29094"/>
                    <a:pt x="696714" y="39596"/>
                  </a:cubicBezTo>
                  <a:lnTo>
                    <a:pt x="696714" y="612848"/>
                  </a:lnTo>
                  <a:cubicBezTo>
                    <a:pt x="696714" y="623349"/>
                    <a:pt x="692542" y="633421"/>
                    <a:pt x="685117" y="640846"/>
                  </a:cubicBezTo>
                  <a:cubicBezTo>
                    <a:pt x="677691" y="648272"/>
                    <a:pt x="667620" y="652444"/>
                    <a:pt x="657118" y="652444"/>
                  </a:cubicBezTo>
                  <a:lnTo>
                    <a:pt x="39596" y="652444"/>
                  </a:lnTo>
                  <a:cubicBezTo>
                    <a:pt x="29094" y="652444"/>
                    <a:pt x="19023" y="648272"/>
                    <a:pt x="11597" y="640846"/>
                  </a:cubicBezTo>
                  <a:cubicBezTo>
                    <a:pt x="4172" y="633421"/>
                    <a:pt x="0" y="623349"/>
                    <a:pt x="0" y="612848"/>
                  </a:cubicBezTo>
                  <a:lnTo>
                    <a:pt x="0" y="39596"/>
                  </a:lnTo>
                  <a:cubicBezTo>
                    <a:pt x="0" y="29094"/>
                    <a:pt x="4172" y="19023"/>
                    <a:pt x="11597" y="11597"/>
                  </a:cubicBezTo>
                  <a:cubicBezTo>
                    <a:pt x="19023" y="4172"/>
                    <a:pt x="29094" y="0"/>
                    <a:pt x="39596" y="0"/>
                  </a:cubicBezTo>
                  <a:close/>
                </a:path>
              </a:pathLst>
            </a:custGeom>
            <a:blipFill>
              <a:blip r:embed="rId7"/>
              <a:stretch>
                <a:fillRect l="-4052" t="0" r="-9718" b="-5241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788961" y="1656046"/>
            <a:ext cx="1272598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Some Use Cases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7207371"/>
            <a:ext cx="4719320" cy="107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UC1: Individuals, Small Businesses, Educational Institutions can add transactions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84340" y="7207371"/>
            <a:ext cx="4719320" cy="107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UC2: Individuals, Small Businesses can generate Financial Reports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39980" y="7207371"/>
            <a:ext cx="4719320" cy="71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UC3: Only Customers can set Monthly Budgets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863638" y="3746453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5" y="0"/>
                </a:lnTo>
                <a:lnTo>
                  <a:pt x="6954475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4810763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008931" y="4023331"/>
            <a:ext cx="5177351" cy="517735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306299" y="1608500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2"/>
                </a:lnTo>
                <a:lnTo>
                  <a:pt x="0" y="8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192378" y="3607288"/>
            <a:ext cx="2769858" cy="276985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759071" y="3607288"/>
            <a:ext cx="2769858" cy="276985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3497151" y="3607288"/>
            <a:ext cx="2769858" cy="276985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788961" y="1746558"/>
            <a:ext cx="12725983" cy="59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Implementation: Languages &amp; Frameworks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6846918"/>
            <a:ext cx="5097214" cy="167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3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Flutter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Selected for frontend development due to its rich widget library and ability to deliver a native-like experience on both IOS and Android.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89348" y="6846918"/>
            <a:ext cx="4109305" cy="13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3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Dart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primary language for the frontend development using the Flutter framework.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86127" y="6846918"/>
            <a:ext cx="4591905" cy="2000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3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FireBase</a:t>
            </a:r>
          </a:p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Used for real-time database management, authentication, and push notifications. Firebase was selected for its scalability and free service.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-2802238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3" y="0"/>
                </a:lnTo>
                <a:lnTo>
                  <a:pt x="9892893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59729" y="1698160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2" y="0"/>
                </a:lnTo>
                <a:lnTo>
                  <a:pt x="9892892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265280" y="-735220"/>
            <a:ext cx="11757439" cy="1175743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786798" y="3362275"/>
            <a:ext cx="14714403" cy="3562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83"/>
              </a:lnSpc>
            </a:pPr>
            <a:r>
              <a:rPr lang="en-US" b="true" sz="11736" spc="58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FinFlow</a:t>
            </a:r>
          </a:p>
          <a:p>
            <a:pPr algn="ctr">
              <a:lnSpc>
                <a:spcPts val="14083"/>
              </a:lnSpc>
              <a:spcBef>
                <a:spcPct val="0"/>
              </a:spcBef>
            </a:pPr>
            <a:r>
              <a:rPr lang="en-US" b="true" sz="11736" spc="58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 Overview!</a:t>
            </a:r>
          </a:p>
        </p:txBody>
      </p:sp>
      <p:sp>
        <p:nvSpPr>
          <p:cNvPr name="AutoShape 8" id="8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18951" y="820175"/>
            <a:ext cx="3917033" cy="8162372"/>
          </a:xfrm>
          <a:custGeom>
            <a:avLst/>
            <a:gdLst/>
            <a:ahLst/>
            <a:cxnLst/>
            <a:rect r="r" b="b" t="t" l="l"/>
            <a:pathLst>
              <a:path h="8162372" w="3917033">
                <a:moveTo>
                  <a:pt x="0" y="0"/>
                </a:moveTo>
                <a:lnTo>
                  <a:pt x="3917033" y="0"/>
                </a:lnTo>
                <a:lnTo>
                  <a:pt x="3917033" y="8162373"/>
                </a:lnTo>
                <a:lnTo>
                  <a:pt x="0" y="8162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30246" y="1143661"/>
            <a:ext cx="4224615" cy="8704163"/>
          </a:xfrm>
          <a:custGeom>
            <a:avLst/>
            <a:gdLst/>
            <a:ahLst/>
            <a:cxnLst/>
            <a:rect r="r" b="b" t="t" l="l"/>
            <a:pathLst>
              <a:path h="8704163" w="4224615">
                <a:moveTo>
                  <a:pt x="0" y="0"/>
                </a:moveTo>
                <a:lnTo>
                  <a:pt x="4224614" y="0"/>
                </a:lnTo>
                <a:lnTo>
                  <a:pt x="4224614" y="8704164"/>
                </a:lnTo>
                <a:lnTo>
                  <a:pt x="0" y="8704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66020" y="7924046"/>
            <a:ext cx="1862431" cy="107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spc="175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Splash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500" spc="17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Screen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52926" y="1495375"/>
            <a:ext cx="1834847" cy="107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500" spc="17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 In Screen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4503573" y="8083151"/>
            <a:ext cx="271946" cy="271946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467920" y="1654727"/>
            <a:ext cx="271946" cy="271946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663623"/>
            <a:ext cx="3856517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30127" y="1362514"/>
            <a:ext cx="5718473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Login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41398" y="1083179"/>
            <a:ext cx="3917902" cy="7625773"/>
          </a:xfrm>
          <a:custGeom>
            <a:avLst/>
            <a:gdLst/>
            <a:ahLst/>
            <a:cxnLst/>
            <a:rect r="r" b="b" t="t" l="l"/>
            <a:pathLst>
              <a:path h="7625773" w="3917902">
                <a:moveTo>
                  <a:pt x="0" y="0"/>
                </a:moveTo>
                <a:lnTo>
                  <a:pt x="3917902" y="0"/>
                </a:lnTo>
                <a:lnTo>
                  <a:pt x="3917902" y="7625773"/>
                </a:lnTo>
                <a:lnTo>
                  <a:pt x="0" y="76257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22" t="0" r="-312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1028700"/>
            <a:ext cx="3856467" cy="7680252"/>
          </a:xfrm>
          <a:custGeom>
            <a:avLst/>
            <a:gdLst/>
            <a:ahLst/>
            <a:cxnLst/>
            <a:rect r="r" b="b" t="t" l="l"/>
            <a:pathLst>
              <a:path h="7680252" w="3856467">
                <a:moveTo>
                  <a:pt x="0" y="0"/>
                </a:moveTo>
                <a:lnTo>
                  <a:pt x="3856467" y="0"/>
                </a:lnTo>
                <a:lnTo>
                  <a:pt x="3856467" y="7680252"/>
                </a:lnTo>
                <a:lnTo>
                  <a:pt x="0" y="76802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74997" y="1578048"/>
            <a:ext cx="3861945" cy="7680252"/>
          </a:xfrm>
          <a:custGeom>
            <a:avLst/>
            <a:gdLst/>
            <a:ahLst/>
            <a:cxnLst/>
            <a:rect r="r" b="b" t="t" l="l"/>
            <a:pathLst>
              <a:path h="7680252" w="3861945">
                <a:moveTo>
                  <a:pt x="0" y="0"/>
                </a:moveTo>
                <a:lnTo>
                  <a:pt x="3861945" y="0"/>
                </a:lnTo>
                <a:lnTo>
                  <a:pt x="3861945" y="7680252"/>
                </a:lnTo>
                <a:lnTo>
                  <a:pt x="0" y="7680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84400" y="4868826"/>
            <a:ext cx="5838985" cy="1085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sz="36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often do you track your expenses?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4400" y="3487120"/>
            <a:ext cx="6270785" cy="1085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sz="36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are your Financial Goals?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84400" y="6373345"/>
            <a:ext cx="5838985" cy="1085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  <a:spcBef>
                <a:spcPct val="0"/>
              </a:spcBef>
            </a:pPr>
            <a:r>
              <a:rPr lang="en-US" sz="36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type of debt do you have?</a:t>
            </a:r>
          </a:p>
        </p:txBody>
      </p:sp>
      <p:sp>
        <p:nvSpPr>
          <p:cNvPr name="AutoShape 9" id="9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663623"/>
            <a:ext cx="3856517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82627" y="1362514"/>
            <a:ext cx="5718473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Survey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684173" y="3638151"/>
            <a:ext cx="271946" cy="271946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684173" y="5007527"/>
            <a:ext cx="271946" cy="271946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684173" y="6511023"/>
            <a:ext cx="271946" cy="271946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22806" y="1365413"/>
            <a:ext cx="4101347" cy="8566313"/>
          </a:xfrm>
          <a:custGeom>
            <a:avLst/>
            <a:gdLst/>
            <a:ahLst/>
            <a:cxnLst/>
            <a:rect r="r" b="b" t="t" l="l"/>
            <a:pathLst>
              <a:path h="8566313" w="4101347">
                <a:moveTo>
                  <a:pt x="0" y="0"/>
                </a:moveTo>
                <a:lnTo>
                  <a:pt x="4101347" y="0"/>
                </a:lnTo>
                <a:lnTo>
                  <a:pt x="4101347" y="8566313"/>
                </a:lnTo>
                <a:lnTo>
                  <a:pt x="0" y="85663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87" t="0" r="-68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24153" y="198142"/>
            <a:ext cx="4335147" cy="8566313"/>
          </a:xfrm>
          <a:custGeom>
            <a:avLst/>
            <a:gdLst/>
            <a:ahLst/>
            <a:cxnLst/>
            <a:rect r="r" b="b" t="t" l="l"/>
            <a:pathLst>
              <a:path h="8566313" w="4335147">
                <a:moveTo>
                  <a:pt x="0" y="0"/>
                </a:moveTo>
                <a:lnTo>
                  <a:pt x="4335147" y="0"/>
                </a:lnTo>
                <a:lnTo>
                  <a:pt x="4335147" y="8566312"/>
                </a:lnTo>
                <a:lnTo>
                  <a:pt x="0" y="85663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35" t="0" r="-1035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87500" y="4562450"/>
            <a:ext cx="6532268" cy="11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7"/>
              </a:lnSpc>
              <a:spcBef>
                <a:spcPct val="0"/>
              </a:spcBef>
            </a:pPr>
            <a:r>
              <a:rPr lang="en-US" sz="3814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Questions that decides the User’s Monthly Plan!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63623"/>
            <a:ext cx="3856517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82627" y="1362514"/>
            <a:ext cx="5718473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Survey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1568450" y="6400996"/>
            <a:ext cx="10496015" cy="5248008"/>
          </a:xfrm>
          <a:custGeom>
            <a:avLst/>
            <a:gdLst/>
            <a:ahLst/>
            <a:cxnLst/>
            <a:rect r="r" b="b" t="t" l="l"/>
            <a:pathLst>
              <a:path h="5248008" w="10496015">
                <a:moveTo>
                  <a:pt x="0" y="0"/>
                </a:moveTo>
                <a:lnTo>
                  <a:pt x="10496015" y="0"/>
                </a:lnTo>
                <a:lnTo>
                  <a:pt x="10496015" y="5248007"/>
                </a:lnTo>
                <a:lnTo>
                  <a:pt x="0" y="5248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60575" y="-5500533"/>
            <a:ext cx="12871249" cy="12871249"/>
          </a:xfrm>
          <a:custGeom>
            <a:avLst/>
            <a:gdLst/>
            <a:ahLst/>
            <a:cxnLst/>
            <a:rect r="r" b="b" t="t" l="l"/>
            <a:pathLst>
              <a:path h="12871249" w="12871249">
                <a:moveTo>
                  <a:pt x="0" y="0"/>
                </a:moveTo>
                <a:lnTo>
                  <a:pt x="12871250" y="0"/>
                </a:lnTo>
                <a:lnTo>
                  <a:pt x="12871250" y="12871249"/>
                </a:lnTo>
                <a:lnTo>
                  <a:pt x="0" y="128712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568450" y="-4440003"/>
            <a:ext cx="10287000" cy="102870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75658" y="944617"/>
            <a:ext cx="9635017" cy="2805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2199"/>
              </a:lnSpc>
              <a:spcBef>
                <a:spcPct val="0"/>
              </a:spcBef>
            </a:pPr>
            <a:r>
              <a:rPr lang="en-US" b="true" sz="18499" u="none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Agenda</a:t>
            </a:r>
          </a:p>
        </p:txBody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0350500" y="3595881"/>
          <a:ext cx="6750050" cy="5886450"/>
        </p:xfrm>
        <a:graphic>
          <a:graphicData uri="http://schemas.openxmlformats.org/drawingml/2006/table">
            <a:tbl>
              <a:tblPr/>
              <a:tblGrid>
                <a:gridCol w="898179"/>
                <a:gridCol w="4209897"/>
              </a:tblGrid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Background/Problem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Scope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Related Work/Competition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Features &amp; Functionality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Implementation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10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Future Work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31557" y="708545"/>
            <a:ext cx="4347549" cy="8756853"/>
          </a:xfrm>
          <a:custGeom>
            <a:avLst/>
            <a:gdLst/>
            <a:ahLst/>
            <a:cxnLst/>
            <a:rect r="r" b="b" t="t" l="l"/>
            <a:pathLst>
              <a:path h="8756853" w="4347549">
                <a:moveTo>
                  <a:pt x="0" y="0"/>
                </a:moveTo>
                <a:lnTo>
                  <a:pt x="4347550" y="0"/>
                </a:lnTo>
                <a:lnTo>
                  <a:pt x="4347550" y="8756853"/>
                </a:lnTo>
                <a:lnTo>
                  <a:pt x="0" y="87568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59887" y="609190"/>
            <a:ext cx="4256037" cy="8955562"/>
          </a:xfrm>
          <a:custGeom>
            <a:avLst/>
            <a:gdLst/>
            <a:ahLst/>
            <a:cxnLst/>
            <a:rect r="r" b="b" t="t" l="l"/>
            <a:pathLst>
              <a:path h="8955562" w="4256037">
                <a:moveTo>
                  <a:pt x="0" y="0"/>
                </a:moveTo>
                <a:lnTo>
                  <a:pt x="4256037" y="0"/>
                </a:lnTo>
                <a:lnTo>
                  <a:pt x="4256037" y="8955563"/>
                </a:lnTo>
                <a:lnTo>
                  <a:pt x="0" y="89555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426" t="0" r="-142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875763" y="4553000"/>
            <a:ext cx="6536474" cy="1190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Organized UI for friendly and simple use!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20441" y="708545"/>
            <a:ext cx="4847117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65164" y="1485881"/>
            <a:ext cx="5718473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Screen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52469" y="2172886"/>
            <a:ext cx="3628567" cy="7466414"/>
          </a:xfrm>
          <a:custGeom>
            <a:avLst/>
            <a:gdLst/>
            <a:ahLst/>
            <a:cxnLst/>
            <a:rect r="r" b="b" t="t" l="l"/>
            <a:pathLst>
              <a:path h="7466414" w="3628567">
                <a:moveTo>
                  <a:pt x="0" y="0"/>
                </a:moveTo>
                <a:lnTo>
                  <a:pt x="3628567" y="0"/>
                </a:lnTo>
                <a:lnTo>
                  <a:pt x="3628567" y="7466414"/>
                </a:lnTo>
                <a:lnTo>
                  <a:pt x="0" y="74664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8" t="0" r="-218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85029" y="2172886"/>
            <a:ext cx="3567439" cy="7466414"/>
          </a:xfrm>
          <a:custGeom>
            <a:avLst/>
            <a:gdLst/>
            <a:ahLst/>
            <a:cxnLst/>
            <a:rect r="r" b="b" t="t" l="l"/>
            <a:pathLst>
              <a:path h="7466414" w="3567439">
                <a:moveTo>
                  <a:pt x="0" y="0"/>
                </a:moveTo>
                <a:lnTo>
                  <a:pt x="3567440" y="0"/>
                </a:lnTo>
                <a:lnTo>
                  <a:pt x="3567440" y="7466414"/>
                </a:lnTo>
                <a:lnTo>
                  <a:pt x="0" y="74664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8" t="0" r="-218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666765" y="2172886"/>
            <a:ext cx="3818265" cy="7466414"/>
          </a:xfrm>
          <a:custGeom>
            <a:avLst/>
            <a:gdLst/>
            <a:ahLst/>
            <a:cxnLst/>
            <a:rect r="r" b="b" t="t" l="l"/>
            <a:pathLst>
              <a:path h="7466414" w="3818265">
                <a:moveTo>
                  <a:pt x="0" y="0"/>
                </a:moveTo>
                <a:lnTo>
                  <a:pt x="3818264" y="0"/>
                </a:lnTo>
                <a:lnTo>
                  <a:pt x="3818264" y="7466414"/>
                </a:lnTo>
                <a:lnTo>
                  <a:pt x="0" y="74664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18" t="0" r="-218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21913" y="4333838"/>
            <a:ext cx="5226720" cy="1609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500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Categories make the app more intuitive and organized..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48103"/>
            <a:ext cx="8898417" cy="137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800"/>
              </a:lnSpc>
              <a:spcBef>
                <a:spcPct val="0"/>
              </a:spcBef>
            </a:pPr>
            <a:r>
              <a:rPr lang="en-US" b="true" sz="9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Categories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55236" y="3035845"/>
            <a:ext cx="3104064" cy="6181823"/>
          </a:xfrm>
          <a:custGeom>
            <a:avLst/>
            <a:gdLst/>
            <a:ahLst/>
            <a:cxnLst/>
            <a:rect r="r" b="b" t="t" l="l"/>
            <a:pathLst>
              <a:path h="6181823" w="3104064">
                <a:moveTo>
                  <a:pt x="0" y="0"/>
                </a:moveTo>
                <a:lnTo>
                  <a:pt x="3104064" y="0"/>
                </a:lnTo>
                <a:lnTo>
                  <a:pt x="3104064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23089" y="3026264"/>
            <a:ext cx="3069541" cy="6191405"/>
          </a:xfrm>
          <a:custGeom>
            <a:avLst/>
            <a:gdLst/>
            <a:ahLst/>
            <a:cxnLst/>
            <a:rect r="r" b="b" t="t" l="l"/>
            <a:pathLst>
              <a:path h="6191405" w="3069541">
                <a:moveTo>
                  <a:pt x="0" y="0"/>
                </a:moveTo>
                <a:lnTo>
                  <a:pt x="3069541" y="0"/>
                </a:lnTo>
                <a:lnTo>
                  <a:pt x="3069541" y="6191404"/>
                </a:lnTo>
                <a:lnTo>
                  <a:pt x="0" y="61914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36860" y="3357379"/>
            <a:ext cx="3116286" cy="6179902"/>
          </a:xfrm>
          <a:custGeom>
            <a:avLst/>
            <a:gdLst/>
            <a:ahLst/>
            <a:cxnLst/>
            <a:rect r="r" b="b" t="t" l="l"/>
            <a:pathLst>
              <a:path h="6179902" w="3116286">
                <a:moveTo>
                  <a:pt x="0" y="0"/>
                </a:moveTo>
                <a:lnTo>
                  <a:pt x="3116285" y="0"/>
                </a:lnTo>
                <a:lnTo>
                  <a:pt x="3116285" y="6179901"/>
                </a:lnTo>
                <a:lnTo>
                  <a:pt x="0" y="61799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096369" y="2380220"/>
            <a:ext cx="3038745" cy="6199040"/>
          </a:xfrm>
          <a:custGeom>
            <a:avLst/>
            <a:gdLst/>
            <a:ahLst/>
            <a:cxnLst/>
            <a:rect r="r" b="b" t="t" l="l"/>
            <a:pathLst>
              <a:path h="6199040" w="3038745">
                <a:moveTo>
                  <a:pt x="0" y="0"/>
                </a:moveTo>
                <a:lnTo>
                  <a:pt x="3038745" y="0"/>
                </a:lnTo>
                <a:lnTo>
                  <a:pt x="3038745" y="6199040"/>
                </a:lnTo>
                <a:lnTo>
                  <a:pt x="0" y="61990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956758" y="4109715"/>
            <a:ext cx="4374484" cy="11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7"/>
              </a:lnSpc>
              <a:spcBef>
                <a:spcPct val="0"/>
              </a:spcBef>
            </a:pPr>
            <a:r>
              <a:rPr lang="en-US" sz="3814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Enter your total Monthly Budget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56758" y="6217915"/>
            <a:ext cx="4374484" cy="11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77"/>
              </a:lnSpc>
              <a:spcBef>
                <a:spcPct val="0"/>
              </a:spcBef>
            </a:pPr>
            <a:r>
              <a:rPr lang="en-US" b="true" sz="3814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Enter your Daily Expenses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73148"/>
            <a:ext cx="9431817" cy="15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1999"/>
              </a:lnSpc>
              <a:spcBef>
                <a:spcPct val="0"/>
              </a:spcBef>
            </a:pPr>
            <a:r>
              <a:rPr lang="en-US" b="true" sz="9999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Daily/Monthly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89438" y="1568498"/>
            <a:ext cx="9579273" cy="12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9600"/>
              </a:lnSpc>
              <a:spcBef>
                <a:spcPct val="0"/>
              </a:spcBef>
            </a:pPr>
            <a:r>
              <a:rPr lang="en-US" b="true" sz="8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Budget/Expenses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16628" y="4280452"/>
            <a:ext cx="271946" cy="271946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1532737" y="6393668"/>
            <a:ext cx="271946" cy="271946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-2802238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3" y="0"/>
                </a:lnTo>
                <a:lnTo>
                  <a:pt x="9892893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59729" y="1698160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2" y="0"/>
                </a:lnTo>
                <a:lnTo>
                  <a:pt x="9892892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2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265280" y="-735220"/>
            <a:ext cx="11757439" cy="1175743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3031091" y="4010025"/>
            <a:ext cx="12225817" cy="219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7399"/>
              </a:lnSpc>
              <a:spcBef>
                <a:spcPct val="0"/>
              </a:spcBef>
            </a:pPr>
            <a:r>
              <a:rPr lang="en-US" b="true" sz="14499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Introducing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373730">
            <a:off x="-5781955" y="4447200"/>
            <a:ext cx="11608947" cy="5804474"/>
          </a:xfrm>
          <a:custGeom>
            <a:avLst/>
            <a:gdLst/>
            <a:ahLst/>
            <a:cxnLst/>
            <a:rect r="r" b="b" t="t" l="l"/>
            <a:pathLst>
              <a:path h="5804474" w="11608947">
                <a:moveTo>
                  <a:pt x="0" y="0"/>
                </a:moveTo>
                <a:lnTo>
                  <a:pt x="11608948" y="0"/>
                </a:lnTo>
                <a:lnTo>
                  <a:pt x="11608948" y="5804474"/>
                </a:lnTo>
                <a:lnTo>
                  <a:pt x="0" y="5804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13857399" y="7990745"/>
            <a:ext cx="6954475" cy="7891603"/>
          </a:xfrm>
          <a:custGeom>
            <a:avLst/>
            <a:gdLst/>
            <a:ahLst/>
            <a:cxnLst/>
            <a:rect r="r" b="b" t="t" l="l"/>
            <a:pathLst>
              <a:path h="7891603" w="6954475">
                <a:moveTo>
                  <a:pt x="0" y="0"/>
                </a:moveTo>
                <a:lnTo>
                  <a:pt x="6954474" y="0"/>
                </a:lnTo>
                <a:lnTo>
                  <a:pt x="6954474" y="7891603"/>
                </a:lnTo>
                <a:lnTo>
                  <a:pt x="0" y="7891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40154" y="378205"/>
            <a:ext cx="4414962" cy="8880095"/>
          </a:xfrm>
          <a:custGeom>
            <a:avLst/>
            <a:gdLst/>
            <a:ahLst/>
            <a:cxnLst/>
            <a:rect r="r" b="b" t="t" l="l"/>
            <a:pathLst>
              <a:path h="8880095" w="4414962">
                <a:moveTo>
                  <a:pt x="0" y="0"/>
                </a:moveTo>
                <a:lnTo>
                  <a:pt x="4414963" y="0"/>
                </a:lnTo>
                <a:lnTo>
                  <a:pt x="4414963" y="8880095"/>
                </a:lnTo>
                <a:lnTo>
                  <a:pt x="0" y="88800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71056" y="1028700"/>
            <a:ext cx="4359093" cy="8880095"/>
          </a:xfrm>
          <a:custGeom>
            <a:avLst/>
            <a:gdLst/>
            <a:ahLst/>
            <a:cxnLst/>
            <a:rect r="r" b="b" t="t" l="l"/>
            <a:pathLst>
              <a:path h="8880095" w="4359093">
                <a:moveTo>
                  <a:pt x="0" y="0"/>
                </a:moveTo>
                <a:lnTo>
                  <a:pt x="4359093" y="0"/>
                </a:lnTo>
                <a:lnTo>
                  <a:pt x="4359093" y="8880095"/>
                </a:lnTo>
                <a:lnTo>
                  <a:pt x="0" y="88800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650893" y="5574681"/>
            <a:ext cx="5671845" cy="1190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No Need to use a separate notes App!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0147" y="3008652"/>
            <a:ext cx="7333337" cy="107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5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Built-in Notes system to remind you of your planned purchases!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70445"/>
            <a:ext cx="5228117" cy="182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Notes!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03173" y="3161901"/>
            <a:ext cx="271946" cy="271946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569720"/>
            <a:ext cx="11728439" cy="12820287"/>
          </a:xfrm>
          <a:custGeom>
            <a:avLst/>
            <a:gdLst/>
            <a:ahLst/>
            <a:cxnLst/>
            <a:rect r="r" b="b" t="t" l="l"/>
            <a:pathLst>
              <a:path h="12820287" w="11728439">
                <a:moveTo>
                  <a:pt x="0" y="0"/>
                </a:moveTo>
                <a:lnTo>
                  <a:pt x="11728439" y="0"/>
                </a:lnTo>
                <a:lnTo>
                  <a:pt x="11728439" y="12820287"/>
                </a:lnTo>
                <a:lnTo>
                  <a:pt x="0" y="12820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05" r="0" b="-190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12791" y="-5734"/>
            <a:ext cx="10292734" cy="10292734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760232" y="1525468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1" y="0"/>
                </a:lnTo>
                <a:lnTo>
                  <a:pt x="5679521" y="857091"/>
                </a:lnTo>
                <a:lnTo>
                  <a:pt x="0" y="85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94807" y="1372989"/>
            <a:ext cx="8928701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Future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8070" y="3231517"/>
            <a:ext cx="10679169" cy="843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b="true" sz="25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Make predictions: </a:t>
            </a: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based on the financial activity of the month (time span: 1,3,6 month)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98070" y="4516679"/>
            <a:ext cx="10679169" cy="127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  <a:spcBef>
                <a:spcPct val="0"/>
              </a:spcBef>
            </a:pPr>
            <a:r>
              <a:rPr lang="en-US" b="true" sz="25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 budget: </a:t>
            </a: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analysis over the last 6 months and graphs show monthly expenses analyzing expenses over the last 6 months and display them in a  pie chart or graph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98070" y="6230466"/>
            <a:ext cx="10679169" cy="843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  <a:spcBef>
                <a:spcPct val="0"/>
              </a:spcBef>
            </a:pPr>
            <a:r>
              <a:rPr lang="en-US" b="true" sz="25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Business or personal: </a:t>
            </a: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 user’s need and Business Needs, targeting start ups, to mange their budgets.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98070" y="7515628"/>
            <a:ext cx="10679169" cy="843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  <a:spcBef>
                <a:spcPct val="0"/>
              </a:spcBef>
            </a:pPr>
            <a:r>
              <a:rPr lang="en-US" b="true" sz="25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Investments: </a:t>
            </a: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suggestions for the user to invest in profitable business 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512472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190111" y="140872"/>
            <a:ext cx="5838985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0"/>
              </a:lnSpc>
              <a:spcBef>
                <a:spcPct val="0"/>
              </a:spcBef>
            </a:pPr>
            <a:r>
              <a:rPr lang="en-US" b="true" sz="6058" spc="302">
                <a:solidFill>
                  <a:srgbClr val="421A6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Live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58903" y="598072"/>
            <a:ext cx="5838985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0"/>
              </a:lnSpc>
              <a:spcBef>
                <a:spcPct val="0"/>
              </a:spcBef>
            </a:pPr>
            <a:r>
              <a:rPr lang="en-US" b="true" sz="6058" spc="302">
                <a:solidFill>
                  <a:srgbClr val="527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Demo!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931831"/>
            <a:ext cx="7594659" cy="523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GenZ and Millenials spend 30-40% of their monthly budget on entertainment, dining out, and technology upgrades</a:t>
            </a:r>
          </a:p>
          <a:p>
            <a:pPr algn="l">
              <a:lnSpc>
                <a:spcPts val="3450"/>
              </a:lnSpc>
            </a:pPr>
          </a:p>
          <a:p>
            <a:pPr algn="l" marL="496571" indent="-248285" lvl="1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They also spend between $75-100 each month on subscription services (music, video streaming, etc..)</a:t>
            </a:r>
          </a:p>
          <a:p>
            <a:pPr algn="l">
              <a:lnSpc>
                <a:spcPts val="3450"/>
              </a:lnSpc>
            </a:pPr>
          </a:p>
          <a:p>
            <a:pPr algn="l" marL="496571" indent="-248285" lvl="1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Individuals experiencing financial stress were 2.5 times more likely to report symptoms of anxiety and depression compared to those without financial stress.</a:t>
            </a:r>
          </a:p>
        </p:txBody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10800000">
            <a:off x="7463262" y="-1043754"/>
            <a:ext cx="12374508" cy="12374508"/>
          </a:xfrm>
          <a:custGeom>
            <a:avLst/>
            <a:gdLst/>
            <a:ahLst/>
            <a:cxnLst/>
            <a:rect r="r" b="b" t="t" l="l"/>
            <a:pathLst>
              <a:path h="12374508" w="12374508">
                <a:moveTo>
                  <a:pt x="0" y="0"/>
                </a:moveTo>
                <a:lnTo>
                  <a:pt x="12374508" y="0"/>
                </a:lnTo>
                <a:lnTo>
                  <a:pt x="12374508" y="12374508"/>
                </a:lnTo>
                <a:lnTo>
                  <a:pt x="0" y="1237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-10800000">
            <a:off x="8705520" y="702161"/>
            <a:ext cx="9889993" cy="988999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021836" y="1455346"/>
            <a:ext cx="1897674" cy="829226"/>
            <a:chOff x="0" y="0"/>
            <a:chExt cx="499799" cy="2183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9799" cy="218397"/>
            </a:xfrm>
            <a:custGeom>
              <a:avLst/>
              <a:gdLst/>
              <a:ahLst/>
              <a:cxnLst/>
              <a:rect r="r" b="b" t="t" l="l"/>
              <a:pathLst>
                <a:path h="218397" w="499799">
                  <a:moveTo>
                    <a:pt x="109198" y="0"/>
                  </a:moveTo>
                  <a:lnTo>
                    <a:pt x="390600" y="0"/>
                  </a:lnTo>
                  <a:cubicBezTo>
                    <a:pt x="419562" y="0"/>
                    <a:pt x="447337" y="11505"/>
                    <a:pt x="467815" y="31983"/>
                  </a:cubicBezTo>
                  <a:cubicBezTo>
                    <a:pt x="488294" y="52462"/>
                    <a:pt x="499799" y="80237"/>
                    <a:pt x="499799" y="109198"/>
                  </a:cubicBezTo>
                  <a:lnTo>
                    <a:pt x="499799" y="109198"/>
                  </a:lnTo>
                  <a:cubicBezTo>
                    <a:pt x="499799" y="169507"/>
                    <a:pt x="450909" y="218397"/>
                    <a:pt x="390600" y="218397"/>
                  </a:cubicBezTo>
                  <a:lnTo>
                    <a:pt x="109198" y="218397"/>
                  </a:lnTo>
                  <a:cubicBezTo>
                    <a:pt x="80237" y="218397"/>
                    <a:pt x="52462" y="206892"/>
                    <a:pt x="31983" y="186413"/>
                  </a:cubicBezTo>
                  <a:cubicBezTo>
                    <a:pt x="11505" y="165935"/>
                    <a:pt x="0" y="138160"/>
                    <a:pt x="0" y="109198"/>
                  </a:cubicBezTo>
                  <a:lnTo>
                    <a:pt x="0" y="109198"/>
                  </a:lnTo>
                  <a:cubicBezTo>
                    <a:pt x="0" y="80237"/>
                    <a:pt x="11505" y="52462"/>
                    <a:pt x="31983" y="31983"/>
                  </a:cubicBezTo>
                  <a:cubicBezTo>
                    <a:pt x="52462" y="11505"/>
                    <a:pt x="80237" y="0"/>
                    <a:pt x="10919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99799" cy="2374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33452" y="286284"/>
            <a:ext cx="10541971" cy="253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67"/>
              </a:lnSpc>
            </a:pPr>
            <a:r>
              <a:rPr lang="en-US" b="true" sz="16639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806052" y="2903256"/>
            <a:ext cx="7688928" cy="7688897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626" t="0" r="-2462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0646523" y="1788922"/>
            <a:ext cx="648299" cy="162075"/>
          </a:xfrm>
          <a:custGeom>
            <a:avLst/>
            <a:gdLst/>
            <a:ahLst/>
            <a:cxnLst/>
            <a:rect r="r" b="b" t="t" l="l"/>
            <a:pathLst>
              <a:path h="162075" w="648299">
                <a:moveTo>
                  <a:pt x="0" y="0"/>
                </a:moveTo>
                <a:lnTo>
                  <a:pt x="648299" y="0"/>
                </a:lnTo>
                <a:lnTo>
                  <a:pt x="648299" y="162075"/>
                </a:lnTo>
                <a:lnTo>
                  <a:pt x="0" y="1620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33452" y="9153525"/>
            <a:ext cx="5693752" cy="320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9"/>
              </a:lnSpc>
              <a:spcBef>
                <a:spcPct val="0"/>
              </a:spcBef>
            </a:pPr>
            <a:r>
              <a:rPr lang="en-US" sz="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Deloitte. (2022). Deloitte Global Millennial and Gen Z Survey. https://www2.deloitte.com/global/en/pages/about-deloitte/articles/millennialsurvey.html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33452" y="9515057"/>
            <a:ext cx="7129811" cy="482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9"/>
              </a:lnSpc>
            </a:pPr>
            <a:r>
              <a:rPr lang="en-US" sz="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Volkos, P., &amp; Symvoulakis, E. K. (2021). Impact of financial crisis on mental health: A literature review ‘puzzling’findings from several countries. International Journal of Social Psychiatry, 67(7), 907-919. </a:t>
            </a:r>
            <a:r>
              <a:rPr lang="en-US" sz="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Chicago</a:t>
            </a:r>
          </a:p>
          <a:p>
            <a:pPr algn="l">
              <a:lnSpc>
                <a:spcPts val="12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527146" y="5143500"/>
            <a:ext cx="10496015" cy="5248008"/>
          </a:xfrm>
          <a:custGeom>
            <a:avLst/>
            <a:gdLst/>
            <a:ahLst/>
            <a:cxnLst/>
            <a:rect r="r" b="b" t="t" l="l"/>
            <a:pathLst>
              <a:path h="5248008" w="10496015">
                <a:moveTo>
                  <a:pt x="0" y="0"/>
                </a:moveTo>
                <a:lnTo>
                  <a:pt x="10496015" y="0"/>
                </a:lnTo>
                <a:lnTo>
                  <a:pt x="10496015" y="5248008"/>
                </a:lnTo>
                <a:lnTo>
                  <a:pt x="0" y="52480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3452" y="286284"/>
            <a:ext cx="14311338" cy="253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67"/>
              </a:lnSpc>
            </a:pPr>
            <a:r>
              <a:rPr lang="en-US" b="true" sz="16639">
                <a:solidFill>
                  <a:srgbClr val="9F49C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Here Comes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86279" y="4114750"/>
            <a:ext cx="14715442" cy="2047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40"/>
              </a:lnSpc>
            </a:pPr>
            <a:r>
              <a:rPr lang="en-US" sz="67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FinFlow:</a:t>
            </a:r>
          </a:p>
          <a:p>
            <a:pPr algn="ctr">
              <a:lnSpc>
                <a:spcPts val="8040"/>
              </a:lnSpc>
            </a:pPr>
            <a:r>
              <a:rPr lang="en-US" sz="67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Your Daily Financial Buddy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09263" y="4762500"/>
            <a:ext cx="3450964" cy="1725482"/>
          </a:xfrm>
          <a:custGeom>
            <a:avLst/>
            <a:gdLst/>
            <a:ahLst/>
            <a:cxnLst/>
            <a:rect r="r" b="b" t="t" l="l"/>
            <a:pathLst>
              <a:path h="1725482" w="3450964">
                <a:moveTo>
                  <a:pt x="0" y="0"/>
                </a:moveTo>
                <a:lnTo>
                  <a:pt x="3450964" y="0"/>
                </a:lnTo>
                <a:lnTo>
                  <a:pt x="3450964" y="1725482"/>
                </a:lnTo>
                <a:lnTo>
                  <a:pt x="0" y="1725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52458" y="6618874"/>
            <a:ext cx="3407769" cy="40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8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Expense Tracking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55246" y="7549779"/>
            <a:ext cx="3731413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Provide users with an intuitive platform to track daily expenses manually or through automated methods.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7364697" y="4762500"/>
            <a:ext cx="3450964" cy="1725482"/>
          </a:xfrm>
          <a:custGeom>
            <a:avLst/>
            <a:gdLst/>
            <a:ahLst/>
            <a:cxnLst/>
            <a:rect r="r" b="b" t="t" l="l"/>
            <a:pathLst>
              <a:path h="1725482" w="3450964">
                <a:moveTo>
                  <a:pt x="0" y="0"/>
                </a:moveTo>
                <a:lnTo>
                  <a:pt x="3450964" y="0"/>
                </a:lnTo>
                <a:lnTo>
                  <a:pt x="3450964" y="1725482"/>
                </a:lnTo>
                <a:lnTo>
                  <a:pt x="0" y="1725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64697" y="6618874"/>
            <a:ext cx="3450964" cy="4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0"/>
              </a:lnSpc>
              <a:spcBef>
                <a:spcPct val="0"/>
              </a:spcBef>
            </a:pPr>
            <a:r>
              <a:rPr lang="en-US" b="true" sz="29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Financial Insights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67809" y="7549779"/>
            <a:ext cx="3866526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Offer detailed visualizations (pie charts, bar graphs) to help users understand their spending patterns.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720131" y="4762500"/>
            <a:ext cx="3450964" cy="1725482"/>
          </a:xfrm>
          <a:custGeom>
            <a:avLst/>
            <a:gdLst/>
            <a:ahLst/>
            <a:cxnLst/>
            <a:rect r="r" b="b" t="t" l="l"/>
            <a:pathLst>
              <a:path h="1725482" w="3450964">
                <a:moveTo>
                  <a:pt x="0" y="0"/>
                </a:moveTo>
                <a:lnTo>
                  <a:pt x="3450964" y="0"/>
                </a:lnTo>
                <a:lnTo>
                  <a:pt x="3450964" y="1725482"/>
                </a:lnTo>
                <a:lnTo>
                  <a:pt x="0" y="1725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818272" y="6618874"/>
            <a:ext cx="3352823" cy="8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8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Investment Recommendation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18272" y="7549779"/>
            <a:ext cx="3731413" cy="1044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Provide AI-driven suggestions for investments based on user financial data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39083" y="1424915"/>
            <a:ext cx="13609833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75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Objectives and Goals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81919" y="2691740"/>
            <a:ext cx="12124162" cy="88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FinFlow is designed to address the growing need for effective personal finance management tools in today’s fast-paced, digitally driven world</a:t>
            </a:r>
          </a:p>
        </p:txBody>
      </p:sp>
      <p:sp>
        <p:nvSpPr>
          <p:cNvPr name="AutoShape 13" id="1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3111551" y="3458940"/>
            <a:ext cx="4851195" cy="4851195"/>
          </a:xfrm>
          <a:custGeom>
            <a:avLst/>
            <a:gdLst/>
            <a:ahLst/>
            <a:cxnLst/>
            <a:rect r="r" b="b" t="t" l="l"/>
            <a:pathLst>
              <a:path h="4851195" w="4851195">
                <a:moveTo>
                  <a:pt x="0" y="0"/>
                </a:moveTo>
                <a:lnTo>
                  <a:pt x="4851195" y="0"/>
                </a:lnTo>
                <a:lnTo>
                  <a:pt x="4851195" y="4851194"/>
                </a:lnTo>
                <a:lnTo>
                  <a:pt x="0" y="48511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327215" y="3458940"/>
            <a:ext cx="4851195" cy="4851195"/>
          </a:xfrm>
          <a:custGeom>
            <a:avLst/>
            <a:gdLst/>
            <a:ahLst/>
            <a:cxnLst/>
            <a:rect r="r" b="b" t="t" l="l"/>
            <a:pathLst>
              <a:path h="4851195" w="4851195">
                <a:moveTo>
                  <a:pt x="0" y="0"/>
                </a:moveTo>
                <a:lnTo>
                  <a:pt x="4851195" y="0"/>
                </a:lnTo>
                <a:lnTo>
                  <a:pt x="4851195" y="4851194"/>
                </a:lnTo>
                <a:lnTo>
                  <a:pt x="0" y="48511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76563" y="7597136"/>
            <a:ext cx="12871249" cy="12871249"/>
          </a:xfrm>
          <a:custGeom>
            <a:avLst/>
            <a:gdLst/>
            <a:ahLst/>
            <a:cxnLst/>
            <a:rect r="r" b="b" t="t" l="l"/>
            <a:pathLst>
              <a:path h="12871249" w="12871249">
                <a:moveTo>
                  <a:pt x="0" y="0"/>
                </a:moveTo>
                <a:lnTo>
                  <a:pt x="12871249" y="0"/>
                </a:lnTo>
                <a:lnTo>
                  <a:pt x="12871249" y="12871249"/>
                </a:lnTo>
                <a:lnTo>
                  <a:pt x="0" y="128712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453859" y="-10857734"/>
            <a:ext cx="12871249" cy="12871249"/>
          </a:xfrm>
          <a:custGeom>
            <a:avLst/>
            <a:gdLst/>
            <a:ahLst/>
            <a:cxnLst/>
            <a:rect r="r" b="b" t="t" l="l"/>
            <a:pathLst>
              <a:path h="12871249" w="12871249">
                <a:moveTo>
                  <a:pt x="0" y="0"/>
                </a:moveTo>
                <a:lnTo>
                  <a:pt x="12871249" y="0"/>
                </a:lnTo>
                <a:lnTo>
                  <a:pt x="12871249" y="12871250"/>
                </a:lnTo>
                <a:lnTo>
                  <a:pt x="0" y="128712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10800000">
            <a:off x="3810539" y="4157934"/>
            <a:ext cx="3453220" cy="3453206"/>
            <a:chOff x="0" y="0"/>
            <a:chExt cx="743881" cy="74387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3881" cy="743878"/>
            </a:xfrm>
            <a:custGeom>
              <a:avLst/>
              <a:gdLst/>
              <a:ahLst/>
              <a:cxnLst/>
              <a:rect r="r" b="b" t="t" l="l"/>
              <a:pathLst>
                <a:path h="743878" w="743881">
                  <a:moveTo>
                    <a:pt x="371940" y="0"/>
                  </a:moveTo>
                  <a:cubicBezTo>
                    <a:pt x="166523" y="0"/>
                    <a:pt x="0" y="166523"/>
                    <a:pt x="0" y="371939"/>
                  </a:cubicBezTo>
                  <a:cubicBezTo>
                    <a:pt x="0" y="577355"/>
                    <a:pt x="166523" y="743878"/>
                    <a:pt x="371940" y="743878"/>
                  </a:cubicBezTo>
                  <a:cubicBezTo>
                    <a:pt x="577358" y="743878"/>
                    <a:pt x="743881" y="577355"/>
                    <a:pt x="743881" y="371939"/>
                  </a:cubicBezTo>
                  <a:cubicBezTo>
                    <a:pt x="743881" y="166523"/>
                    <a:pt x="577358" y="0"/>
                    <a:pt x="37194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69739" y="50689"/>
              <a:ext cx="604403" cy="6234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3810539" y="4157934"/>
            <a:ext cx="3453220" cy="3453206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5046" t="-5033" r="-32601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026203" y="4157934"/>
            <a:ext cx="3453220" cy="3453206"/>
            <a:chOff x="0" y="0"/>
            <a:chExt cx="6350000" cy="63499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19651" t="-77532" r="-46313" b="0"/>
              </a:stretch>
            </a:blipFill>
          </p:spPr>
        </p:sp>
      </p:grpSp>
      <p:sp>
        <p:nvSpPr>
          <p:cNvPr name="AutoShape 13" id="1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1463594" y="-6494212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2" y="0"/>
                </a:lnTo>
                <a:lnTo>
                  <a:pt x="9892892" y="11225978"/>
                </a:lnTo>
                <a:lnTo>
                  <a:pt x="0" y="11225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861170" y="-7869702"/>
            <a:ext cx="10287000" cy="1028700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846317" y="7990982"/>
            <a:ext cx="3381664" cy="379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GenZ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46317" y="8503427"/>
            <a:ext cx="3381664" cy="678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Unaware Spending on unnecessary stuff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61981" y="7990982"/>
            <a:ext cx="3381664" cy="379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Millenials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20765" y="8503427"/>
            <a:ext cx="3664095" cy="678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Eager to save more money in a capitalist world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15704" y="1460454"/>
            <a:ext cx="7326637" cy="1037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25"/>
              </a:lnSpc>
            </a:pPr>
            <a:r>
              <a:rPr lang="en-US" b="true" sz="685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Target Market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27857" y="-6482293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2" y="0"/>
                </a:lnTo>
                <a:lnTo>
                  <a:pt x="9892892" y="11225977"/>
                </a:lnTo>
                <a:lnTo>
                  <a:pt x="0" y="11225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3200011" y="5631242"/>
            <a:ext cx="3014867" cy="0"/>
          </a:xfrm>
          <a:prstGeom prst="line">
            <a:avLst/>
          </a:prstGeom>
          <a:ln cap="flat" w="57150">
            <a:solidFill>
              <a:srgbClr val="9F49C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7596989" y="5631242"/>
            <a:ext cx="3014867" cy="0"/>
          </a:xfrm>
          <a:prstGeom prst="line">
            <a:avLst/>
          </a:prstGeom>
          <a:ln cap="flat" w="57150">
            <a:solidFill>
              <a:srgbClr val="9F49C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1993967" y="5631242"/>
            <a:ext cx="3019425" cy="0"/>
          </a:xfrm>
          <a:prstGeom prst="line">
            <a:avLst/>
          </a:prstGeom>
          <a:ln cap="flat" w="57150">
            <a:solidFill>
              <a:srgbClr val="9F49C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817900" y="4940186"/>
            <a:ext cx="1382111" cy="138211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5AEE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214878" y="4940186"/>
            <a:ext cx="1382111" cy="138211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611856" y="4940186"/>
            <a:ext cx="1382111" cy="138211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013392" y="4940186"/>
            <a:ext cx="1382111" cy="138211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D1F9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1356476">
            <a:off x="6680156" y="5137653"/>
            <a:ext cx="478781" cy="987178"/>
          </a:xfrm>
          <a:custGeom>
            <a:avLst/>
            <a:gdLst/>
            <a:ahLst/>
            <a:cxnLst/>
            <a:rect r="r" b="b" t="t" l="l"/>
            <a:pathLst>
              <a:path h="987178" w="478781">
                <a:moveTo>
                  <a:pt x="0" y="0"/>
                </a:moveTo>
                <a:lnTo>
                  <a:pt x="478781" y="0"/>
                </a:lnTo>
                <a:lnTo>
                  <a:pt x="478781" y="987178"/>
                </a:lnTo>
                <a:lnTo>
                  <a:pt x="0" y="9871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849981" y="5143056"/>
            <a:ext cx="877935" cy="975483"/>
          </a:xfrm>
          <a:custGeom>
            <a:avLst/>
            <a:gdLst/>
            <a:ahLst/>
            <a:cxnLst/>
            <a:rect r="r" b="b" t="t" l="l"/>
            <a:pathLst>
              <a:path h="975483" w="877935">
                <a:moveTo>
                  <a:pt x="0" y="0"/>
                </a:moveTo>
                <a:lnTo>
                  <a:pt x="877935" y="0"/>
                </a:lnTo>
                <a:lnTo>
                  <a:pt x="877935" y="975483"/>
                </a:lnTo>
                <a:lnTo>
                  <a:pt x="0" y="9754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5265667" y="5187111"/>
            <a:ext cx="877560" cy="888669"/>
          </a:xfrm>
          <a:custGeom>
            <a:avLst/>
            <a:gdLst/>
            <a:ahLst/>
            <a:cxnLst/>
            <a:rect r="r" b="b" t="t" l="l"/>
            <a:pathLst>
              <a:path h="888669" w="877560">
                <a:moveTo>
                  <a:pt x="0" y="0"/>
                </a:moveTo>
                <a:lnTo>
                  <a:pt x="877561" y="0"/>
                </a:lnTo>
                <a:lnTo>
                  <a:pt x="877561" y="888669"/>
                </a:lnTo>
                <a:lnTo>
                  <a:pt x="0" y="8886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-1012598">
            <a:off x="2175704" y="5187111"/>
            <a:ext cx="666502" cy="888669"/>
          </a:xfrm>
          <a:custGeom>
            <a:avLst/>
            <a:gdLst/>
            <a:ahLst/>
            <a:cxnLst/>
            <a:rect r="r" b="b" t="t" l="l"/>
            <a:pathLst>
              <a:path h="888669" w="666502">
                <a:moveTo>
                  <a:pt x="0" y="0"/>
                </a:moveTo>
                <a:lnTo>
                  <a:pt x="666502" y="0"/>
                </a:lnTo>
                <a:lnTo>
                  <a:pt x="666502" y="888669"/>
                </a:lnTo>
                <a:lnTo>
                  <a:pt x="0" y="8886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32875" y="1199005"/>
            <a:ext cx="11073667" cy="10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Historical Perspective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0417" y="6712822"/>
            <a:ext cx="3095680" cy="67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Handwritten records, ledgers, labor-intensive.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60918" y="4130332"/>
            <a:ext cx="2714678" cy="36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Early Methods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257240" y="6713711"/>
            <a:ext cx="3324613" cy="67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Internet and smartphones enabled tools like Mint.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884772" y="4112503"/>
            <a:ext cx="2042322" cy="379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Digital shift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575776" y="6712822"/>
            <a:ext cx="3454270" cy="1017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Modern trackers integrate APIs and cloud tech for auto-sync and insights.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147279" y="4112503"/>
            <a:ext cx="2311265" cy="379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Big Data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548815" y="4112503"/>
            <a:ext cx="2311265" cy="379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 Revolution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966107" y="6713711"/>
            <a:ext cx="3476682" cy="136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Automates categorization, predicts user behavior, and provides personalized recommendations.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52644" y="-2776698"/>
            <a:ext cx="9892893" cy="11225977"/>
          </a:xfrm>
          <a:custGeom>
            <a:avLst/>
            <a:gdLst/>
            <a:ahLst/>
            <a:cxnLst/>
            <a:rect r="r" b="b" t="t" l="l"/>
            <a:pathLst>
              <a:path h="11225977" w="9892893">
                <a:moveTo>
                  <a:pt x="0" y="0"/>
                </a:moveTo>
                <a:lnTo>
                  <a:pt x="9892893" y="0"/>
                </a:lnTo>
                <a:lnTo>
                  <a:pt x="9892893" y="11225977"/>
                </a:lnTo>
                <a:lnTo>
                  <a:pt x="0" y="11225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01000" y="-139560"/>
            <a:ext cx="10287000" cy="102870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32875" y="1199005"/>
            <a:ext cx="8115300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Competition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926075" y="1183424"/>
            <a:ext cx="8686822" cy="801463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574393" y="3564613"/>
            <a:ext cx="6031286" cy="4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  <a:spcBef>
                <a:spcPct val="0"/>
              </a:spcBef>
            </a:pPr>
            <a:r>
              <a:rPr lang="en-US" b="true" sz="2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Telda (Very Popular)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74393" y="4102384"/>
            <a:ext cx="5479699" cy="641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Has the ability to transfer money between contacts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12775" y="4943709"/>
            <a:ext cx="5634594" cy="9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Al Masareef</a:t>
            </a:r>
          </a:p>
          <a:p>
            <a:pPr algn="l" marL="0" indent="0" lvl="0">
              <a:lnSpc>
                <a:spcPts val="38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612775" y="5481479"/>
            <a:ext cx="6221181" cy="965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Has analytics tools to evaluate spending habits, monthly reminders, and the ability to export financial data.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4393" y="6616401"/>
            <a:ext cx="5672976" cy="4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  <a:spcBef>
                <a:spcPct val="0"/>
              </a:spcBef>
            </a:pPr>
            <a:r>
              <a:rPr lang="en-US" b="true" sz="2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Wallet (Very Popular)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4393" y="7154171"/>
            <a:ext cx="5672976" cy="965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Categorization of expenses, bank synchronization, and visual analytics like pie charts for financial insights.</a:t>
            </a:r>
          </a:p>
        </p:txBody>
      </p:sp>
      <p:grpSp>
        <p:nvGrpSpPr>
          <p:cNvPr name="Group 14" id="14"/>
          <p:cNvGrpSpPr/>
          <p:nvPr/>
        </p:nvGrpSpPr>
        <p:grpSpPr>
          <a:xfrm rot="-10800000">
            <a:off x="1271257" y="3708540"/>
            <a:ext cx="197922" cy="19792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10800000">
            <a:off x="1271257" y="5087636"/>
            <a:ext cx="197922" cy="197922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10800000">
            <a:off x="1271257" y="6761933"/>
            <a:ext cx="197922" cy="197922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49C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23" id="2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36067" y="-9569720"/>
            <a:ext cx="11728439" cy="12820287"/>
          </a:xfrm>
          <a:custGeom>
            <a:avLst/>
            <a:gdLst/>
            <a:ahLst/>
            <a:cxnLst/>
            <a:rect r="r" b="b" t="t" l="l"/>
            <a:pathLst>
              <a:path h="12820287" w="11728439">
                <a:moveTo>
                  <a:pt x="0" y="0"/>
                </a:moveTo>
                <a:lnTo>
                  <a:pt x="11728439" y="0"/>
                </a:lnTo>
                <a:lnTo>
                  <a:pt x="11728439" y="12820287"/>
                </a:lnTo>
                <a:lnTo>
                  <a:pt x="0" y="12820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05" r="0" b="-1905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9835831"/>
            <a:ext cx="1828794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608478" y="1525468"/>
            <a:ext cx="5679522" cy="857091"/>
          </a:xfrm>
          <a:custGeom>
            <a:avLst/>
            <a:gdLst/>
            <a:ahLst/>
            <a:cxnLst/>
            <a:rect r="r" b="b" t="t" l="l"/>
            <a:pathLst>
              <a:path h="857091" w="5679522">
                <a:moveTo>
                  <a:pt x="0" y="0"/>
                </a:moveTo>
                <a:lnTo>
                  <a:pt x="5679522" y="0"/>
                </a:lnTo>
                <a:lnTo>
                  <a:pt x="5679522" y="857091"/>
                </a:lnTo>
                <a:lnTo>
                  <a:pt x="0" y="85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4807" y="1372989"/>
            <a:ext cx="8928701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Stakeholders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98070" y="3231517"/>
            <a:ext cx="10679169" cy="71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</a:pPr>
            <a:r>
              <a:rPr lang="en-US" b="true" sz="21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Customers (Individuals)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Track daily expenses, view and analyze personal financial summary, receive investment or saving recommendations.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98070" y="4347762"/>
            <a:ext cx="10679169" cy="107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Small Business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Monitor operational expenses and revenues, generate basic financial statements and reports, avoid high costs of enterprise-level financial tools.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98070" y="5824623"/>
            <a:ext cx="10679169" cy="107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Financial Advisors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Track and review client expenses to provide better advice, recommend the tool as a supplementary method for clients to manage their personal or small business finances.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8070" y="7301484"/>
            <a:ext cx="10679169" cy="107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Educational Institutions</a:t>
            </a: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Use the app as a teaching tool in finance, business, or computer science courses, illustrate practical application of data management, AI (for recommendations), and user experience design.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599993" y="6372553"/>
            <a:ext cx="8279568" cy="9395254"/>
          </a:xfrm>
          <a:custGeom>
            <a:avLst/>
            <a:gdLst/>
            <a:ahLst/>
            <a:cxnLst/>
            <a:rect r="r" b="b" t="t" l="l"/>
            <a:pathLst>
              <a:path h="9395254" w="8279568">
                <a:moveTo>
                  <a:pt x="0" y="0"/>
                </a:moveTo>
                <a:lnTo>
                  <a:pt x="8279567" y="0"/>
                </a:lnTo>
                <a:lnTo>
                  <a:pt x="8279567" y="9395254"/>
                </a:lnTo>
                <a:lnTo>
                  <a:pt x="0" y="9395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DAGdbdpWa28</dc:identifier>
  <dcterms:modified xsi:type="dcterms:W3CDTF">2011-08-01T06:04:30Z</dcterms:modified>
  <cp:revision>1</cp:revision>
  <dc:title>FinFlow Grad 1</dc:title>
</cp:coreProperties>
</file>

<file path=docProps/thumbnail.jpeg>
</file>